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11"/>
  </p:handoutMasterIdLst>
  <p:sldIdLst>
    <p:sldId id="472" r:id="rId3"/>
    <p:sldId id="447" r:id="rId4"/>
    <p:sldId id="535" r:id="rId5"/>
    <p:sldId id="508" r:id="rId7"/>
    <p:sldId id="499" r:id="rId8"/>
    <p:sldId id="495" r:id="rId9"/>
    <p:sldId id="476" r:id="rId10"/>
  </p:sldIdLst>
  <p:sldSz cx="12192000" cy="6858000"/>
  <p:notesSz cx="6858000" cy="9144000"/>
  <p:embeddedFontLst>
    <p:embeddedFont>
      <p:font typeface="汉仪中黑简" panose="02010600000101010101" charset="-122"/>
      <p:regular r:id="rId16"/>
    </p:embeddedFont>
    <p:embeddedFont>
      <p:font typeface="汉仪中宋简" panose="02010600000101010101" charset="-128"/>
      <p:regular r:id="rId17"/>
    </p:embeddedFont>
    <p:embeddedFont>
      <p:font typeface="微软雅黑" panose="020B0503020204020204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思蜀" initials="刘思蜀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497F"/>
    <a:srgbClr val="0F4C83"/>
    <a:srgbClr val="F5F5F0"/>
    <a:srgbClr val="E3E3E1"/>
    <a:srgbClr val="F2F2F2"/>
    <a:srgbClr val="6096E6"/>
    <a:srgbClr val="58A8EC"/>
    <a:srgbClr val="DEE4E5"/>
    <a:srgbClr val="0B385F"/>
    <a:srgbClr val="4C7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31"/>
        <p:guide pos="3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70.xml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F8934-6CED-46F5-B7D3-6CA1036312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pic" idx="13"/>
          </p:nvPr>
        </p:nvSpPr>
        <p:spPr>
          <a:xfrm>
            <a:off x="1673942" y="-1"/>
            <a:ext cx="10518058" cy="6214512"/>
          </a:xfrm>
          <a:prstGeom prst="rect">
            <a:avLst/>
          </a:prstGeom>
        </p:spPr>
        <p:txBody>
          <a:bodyPr lIns="95051" rIns="95051"/>
          <a:lstStyle/>
          <a:p/>
        </p:txBody>
      </p:sp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000">
        <p14:switch dir="r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61.xml"/><Relationship Id="rId20" Type="http://schemas.openxmlformats.org/officeDocument/2006/relationships/tags" Target="../tags/tag60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9.xml"/><Relationship Id="rId18" Type="http://schemas.openxmlformats.org/officeDocument/2006/relationships/tags" Target="../tags/tag58.xml"/><Relationship Id="rId17" Type="http://schemas.openxmlformats.org/officeDocument/2006/relationships/tags" Target="../tags/tag5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4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5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6.xml"/><Relationship Id="rId6" Type="http://schemas.openxmlformats.org/officeDocument/2006/relationships/tags" Target="../tags/tag67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8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064000" y="1381125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800"/>
              <a:t>Final Project</a:t>
            </a:r>
            <a:endParaRPr lang="en-US" altLang="zh-CN" sz="4800"/>
          </a:p>
        </p:txBody>
      </p:sp>
      <p:sp>
        <p:nvSpPr>
          <p:cNvPr id="3" name="文本框 2"/>
          <p:cNvSpPr txBox="1"/>
          <p:nvPr/>
        </p:nvSpPr>
        <p:spPr>
          <a:xfrm>
            <a:off x="4064000" y="38144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Man Wang 42054058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4064000" y="43014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Yuxuan Tian 42054021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064000" y="30721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Team 26</a:t>
            </a:r>
            <a:endParaRPr lang="en-US" altLang="zh-CN" b="1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cxnSp>
        <p:nvCxnSpPr>
          <p:cNvPr id="3" name="直接连接符 2"/>
          <p:cNvCxnSpPr/>
          <p:nvPr/>
        </p:nvCxnSpPr>
        <p:spPr>
          <a:xfrm>
            <a:off x="2301303" y="-36344"/>
            <a:ext cx="0" cy="6858000"/>
          </a:xfrm>
          <a:prstGeom prst="line">
            <a:avLst/>
          </a:prstGeom>
          <a:ln w="200025" cmpd="thickThin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文本框 38"/>
          <p:cNvSpPr txBox="1"/>
          <p:nvPr/>
        </p:nvSpPr>
        <p:spPr>
          <a:xfrm>
            <a:off x="2055240" y="468982"/>
            <a:ext cx="492125" cy="2489406"/>
          </a:xfrm>
          <a:prstGeom prst="rect">
            <a:avLst/>
          </a:prstGeom>
        </p:spPr>
        <p:txBody>
          <a:bodyPr vert="eaVert" wrap="square" lIns="0" tIns="0" rIns="0" bIns="0" rtlCol="0">
            <a:spAutoFit/>
          </a:bodyPr>
          <a:p>
            <a:pPr algn="ctr"/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+mn-ea"/>
                <a:sym typeface="+mn-lt"/>
              </a:rPr>
              <a:t>CONTENTS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汉仪中黑简" panose="02010600000101010101" charset="-122"/>
              <a:ea typeface="汉仪中黑简" panose="02010600000101010101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994275" y="1971358"/>
            <a:ext cx="178752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l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Title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731385" y="2113280"/>
            <a:ext cx="262890" cy="300355"/>
          </a:xfrm>
          <a:prstGeom prst="rect">
            <a:avLst/>
          </a:prstGeom>
          <a:solidFill>
            <a:srgbClr val="024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8531860" y="1971358"/>
            <a:ext cx="178752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l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Dataset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288655" y="2113280"/>
            <a:ext cx="262890" cy="300355"/>
          </a:xfrm>
          <a:prstGeom prst="rect">
            <a:avLst/>
          </a:prstGeom>
          <a:solidFill>
            <a:srgbClr val="024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994275" y="3874453"/>
            <a:ext cx="178752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l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Analysis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751070" y="4016375"/>
            <a:ext cx="262890" cy="300355"/>
          </a:xfrm>
          <a:prstGeom prst="rect">
            <a:avLst/>
          </a:prstGeom>
          <a:solidFill>
            <a:srgbClr val="024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8531860" y="3874770"/>
            <a:ext cx="339153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l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ata app demo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288655" y="4016375"/>
            <a:ext cx="262890" cy="300355"/>
          </a:xfrm>
          <a:prstGeom prst="rect">
            <a:avLst/>
          </a:prstGeom>
          <a:solidFill>
            <a:srgbClr val="024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922981" y="1641354"/>
            <a:ext cx="3124200" cy="3124200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latin typeface="思源黑体 CN Heavy" panose="02010600030101010101" pitchFamily="34" charset="-122"/>
              <a:ea typeface="思源黑体 CN Heavy" panose="02010600030101010101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48576" y="1817649"/>
            <a:ext cx="3957467" cy="3867067"/>
          </a:xfrm>
          <a:prstGeom prst="rect">
            <a:avLst/>
          </a:prstGeom>
          <a:blipFill dpi="0" rotWithShape="1">
            <a:blip r:embed="rId1" cstate="print"/>
            <a:srcRect/>
            <a:tile sx="50000" sy="5000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>
              <a:latin typeface="思源黑体 CN Medium" panose="02010600030101010101" pitchFamily="34" charset="-122"/>
              <a:ea typeface="思源黑体 CN Medium" panose="02010600030101010101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96940" y="1641475"/>
            <a:ext cx="5903595" cy="18084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The title is </a:t>
            </a:r>
            <a:r>
              <a:rPr lang="zh-CN" altLang="en-US" sz="1600" b="1" dirty="0">
                <a:solidFill>
                  <a:schemeClr val="tx1"/>
                </a:solidFill>
                <a:latin typeface="+mn-ea"/>
              </a:rPr>
              <a:t>Students Performance in Exams</a:t>
            </a:r>
            <a:endParaRPr lang="zh-CN" altLang="en-US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and we analysis the students performance in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math score</a:t>
            </a:r>
            <a:r>
              <a:rPr lang="zh-CN" altLang="en-US" sz="1600" dirty="0">
                <a:solidFill>
                  <a:schemeClr val="tx1"/>
                </a:solidFill>
                <a:latin typeface="+mn-ea"/>
              </a:rPr>
              <a:t>、</a:t>
            </a: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the relationship between reading score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and writing score.         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996940" y="3411220"/>
            <a:ext cx="6151880" cy="2273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We will answer three questions: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1: How did the students perform on the math test        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2: What is the influence of different parental education     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    background on the scores of the math test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3:  What is the relationship between the reading scores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+mn-ea"/>
              </a:rPr>
              <a:t>          and the writing scores of these students             </a:t>
            </a:r>
            <a:endParaRPr lang="en-US" altLang="zh-CN" sz="16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-37465" y="695325"/>
            <a:ext cx="4871720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379335" y="695960"/>
            <a:ext cx="4822825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5184140" y="495935"/>
            <a:ext cx="1807845" cy="401320"/>
          </a:xfrm>
          <a:prstGeom prst="roundRect">
            <a:avLst>
              <a:gd name="adj" fmla="val 50000"/>
            </a:avLst>
          </a:prstGeom>
          <a:noFill/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smtClean="0">
                <a:solidFill>
                  <a:schemeClr val="tx1"/>
                </a:solidFill>
                <a:latin typeface="+mj-ea"/>
                <a:ea typeface="+mj-ea"/>
                <a:sym typeface="+mn-ea"/>
              </a:rPr>
              <a:t>Title</a:t>
            </a:r>
            <a:endParaRPr lang="en-US" altLang="zh-CN" sz="3200" smtClean="0">
              <a:solidFill>
                <a:schemeClr val="tx1"/>
              </a:solidFill>
              <a:latin typeface="+mj-ea"/>
              <a:ea typeface="+mj-ea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cxnSp>
        <p:nvCxnSpPr>
          <p:cNvPr id="3" name="直接连接符 2"/>
          <p:cNvCxnSpPr/>
          <p:nvPr/>
        </p:nvCxnSpPr>
        <p:spPr>
          <a:xfrm>
            <a:off x="-37465" y="695325"/>
            <a:ext cx="4871720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7379335" y="695960"/>
            <a:ext cx="4822825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48"/>
          <p:cNvSpPr/>
          <p:nvPr/>
        </p:nvSpPr>
        <p:spPr>
          <a:xfrm>
            <a:off x="5191760" y="495935"/>
            <a:ext cx="1807845" cy="401320"/>
          </a:xfrm>
          <a:prstGeom prst="roundRect">
            <a:avLst/>
          </a:prstGeom>
          <a:noFill/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smtClean="0">
                <a:solidFill>
                  <a:schemeClr val="tx1"/>
                </a:solidFill>
                <a:latin typeface="+mn-ea"/>
                <a:sym typeface="+mn-ea"/>
              </a:rPr>
              <a:t>Dataset</a:t>
            </a:r>
            <a:endParaRPr lang="en-US" altLang="zh-CN" sz="3200" smtClean="0">
              <a:solidFill>
                <a:schemeClr val="tx1"/>
              </a:solidFill>
              <a:latin typeface="+mn-ea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067878" y="1259205"/>
            <a:ext cx="8055610" cy="576170"/>
          </a:xfrm>
          <a:prstGeom prst="round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en-US" altLang="zh-CN" sz="1400" smtClean="0">
                <a:latin typeface="+mn-ea"/>
                <a:sym typeface="+mn-ea"/>
              </a:rPr>
              <a:t>We use the dataset called </a:t>
            </a:r>
            <a:r>
              <a:rPr lang="en-US" altLang="zh-CN" sz="1400" b="1" smtClean="0">
                <a:latin typeface="+mn-ea"/>
                <a:sym typeface="+mn-ea"/>
              </a:rPr>
              <a:t>exams.csv</a:t>
            </a:r>
            <a:r>
              <a:rPr lang="en-US" altLang="zh-CN" sz="1400" smtClean="0">
                <a:latin typeface="+mn-ea"/>
                <a:sym typeface="+mn-ea"/>
              </a:rPr>
              <a:t> which can be found in https://42054021.github.io/Final-Project/exams.csv</a:t>
            </a:r>
            <a:endParaRPr lang="en-US" altLang="zh-CN" sz="1400" smtClean="0">
              <a:latin typeface="+mn-ea"/>
              <a:sym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1470" y="1985645"/>
            <a:ext cx="6449695" cy="45364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cxnSp>
        <p:nvCxnSpPr>
          <p:cNvPr id="2" name="直接连接符 1"/>
          <p:cNvCxnSpPr/>
          <p:nvPr/>
        </p:nvCxnSpPr>
        <p:spPr>
          <a:xfrm>
            <a:off x="-37465" y="695325"/>
            <a:ext cx="4871720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7379335" y="695960"/>
            <a:ext cx="4822825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48"/>
          <p:cNvSpPr/>
          <p:nvPr/>
        </p:nvSpPr>
        <p:spPr>
          <a:xfrm>
            <a:off x="5191760" y="495935"/>
            <a:ext cx="1807845" cy="401320"/>
          </a:xfrm>
          <a:prstGeom prst="roundRect">
            <a:avLst/>
          </a:prstGeom>
          <a:noFill/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smtClean="0">
                <a:solidFill>
                  <a:schemeClr val="tx1"/>
                </a:solidFill>
                <a:latin typeface="+mn-ea"/>
                <a:sym typeface="+mn-ea"/>
              </a:rPr>
              <a:t>Analysis</a:t>
            </a:r>
            <a:endParaRPr lang="en-US" altLang="zh-CN" sz="3200" smtClean="0">
              <a:solidFill>
                <a:schemeClr val="tx1"/>
              </a:solidFill>
              <a:latin typeface="+mn-ea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47165" y="1238885"/>
            <a:ext cx="4230370" cy="23450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260" y="1238250"/>
            <a:ext cx="4194175" cy="230759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6530" y="3830320"/>
            <a:ext cx="4231005" cy="26574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2260" y="3830320"/>
            <a:ext cx="4194175" cy="26568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cxnSp>
        <p:nvCxnSpPr>
          <p:cNvPr id="4" name="直接连接符 3"/>
          <p:cNvCxnSpPr/>
          <p:nvPr/>
        </p:nvCxnSpPr>
        <p:spPr>
          <a:xfrm flipV="1">
            <a:off x="323215" y="698500"/>
            <a:ext cx="4189730" cy="190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V="1">
            <a:off x="7886065" y="695960"/>
            <a:ext cx="4316095" cy="952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48"/>
          <p:cNvSpPr/>
          <p:nvPr/>
        </p:nvSpPr>
        <p:spPr>
          <a:xfrm>
            <a:off x="4556125" y="498475"/>
            <a:ext cx="4184015" cy="401320"/>
          </a:xfrm>
          <a:prstGeom prst="roundRect">
            <a:avLst/>
          </a:prstGeom>
          <a:noFill/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D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ata app demo</a:t>
            </a:r>
            <a:endParaRPr lang="zh-CN" altLang="en-US" sz="3200" smtClean="0">
              <a:solidFill>
                <a:schemeClr val="tx1"/>
              </a:solidFill>
              <a:latin typeface="汉仪中黑简" panose="02010600000101010101" charset="-122"/>
              <a:ea typeface="汉仪中黑简" panose="02010600000101010101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5310" y="1536700"/>
            <a:ext cx="8502015" cy="48825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157855" y="2321560"/>
            <a:ext cx="587629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3800" b="1" dirty="0">
                <a:solidFill>
                  <a:schemeClr val="bg1">
                    <a:lumMod val="50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+mn-ea"/>
                <a:sym typeface="汉仪中宋简" panose="02010600000101010101" charset="-128"/>
              </a:rPr>
              <a:t>Thanks</a:t>
            </a:r>
            <a:endParaRPr lang="en-US" altLang="zh-CN" sz="13800" b="1" dirty="0">
              <a:solidFill>
                <a:schemeClr val="bg1">
                  <a:lumMod val="50000"/>
                </a:schemeClr>
              </a:solidFill>
              <a:latin typeface="汉仪中黑简" panose="02010600000101010101" charset="-122"/>
              <a:ea typeface="汉仪中黑简" panose="02010600000101010101" charset="-122"/>
              <a:cs typeface="+mn-ea"/>
              <a:sym typeface="汉仪中宋简" panose="02010600000101010101" charset="-128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4.xml><?xml version="1.0" encoding="utf-8"?>
<p:tagLst xmlns:p="http://schemas.openxmlformats.org/presentationml/2006/main">
  <p:tag name="KSO_WM_SPECIAL_SOURCE" val="bdnull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6.xml><?xml version="1.0" encoding="utf-8"?>
<p:tagLst xmlns:p="http://schemas.openxmlformats.org/presentationml/2006/main">
  <p:tag name="KSO_WM_UNIT_PLACING_PICTURE_USER_VIEWPORT" val="{&quot;height&quot;:4680,&quot;width&quot;:8790}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PP_MARK_KEY" val="4fda290e-5bec-4e3d-8fbd-de0d5276c36f"/>
  <p:tag name="COMMONDATA" val="eyJjb3VudCI6MTksImhkaWQiOiI2ZmVmYTlmZjdlMGY2NDZlYTg0NWYyZjhkYmRjMDNlZSIsInVzZXJDb3VudCI6MTl9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759</Words>
  <Application>WPS 演示</Application>
  <PresentationFormat>宽屏</PresentationFormat>
  <Paragraphs>42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宋体</vt:lpstr>
      <vt:lpstr>Wingdings</vt:lpstr>
      <vt:lpstr>Wingdings</vt:lpstr>
      <vt:lpstr>汉仪中黑简</vt:lpstr>
      <vt:lpstr>思源黑体 CN Heavy</vt:lpstr>
      <vt:lpstr>思源黑体 CN Medium</vt:lpstr>
      <vt:lpstr>汉仪中宋简</vt:lpstr>
      <vt:lpstr>微软雅黑</vt:lpstr>
      <vt:lpstr>Arial Unicode MS</vt:lpstr>
      <vt:lpstr>Calibri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吉乐四戒</cp:lastModifiedBy>
  <cp:revision>243</cp:revision>
  <dcterms:created xsi:type="dcterms:W3CDTF">2019-06-19T02:08:00Z</dcterms:created>
  <dcterms:modified xsi:type="dcterms:W3CDTF">2022-10-31T14:02:45Z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2052-11.1.0.12598</vt:lpwstr>
  </property>
  <property fmtid="{D5CDD505-2E9C-101B-9397-08002B2CF9AE}" pid="3" name="ICV">
    <vt:lpwstr>FC51A54A37714BECA017261FA7D96828</vt:lpwstr>
  </property>
  <property fmtid="{D5CDD505-2E9C-101B-9397-08002B2CF9AE}" pid="4" name="KSOTemplateUUID">
    <vt:lpwstr>v1.0_mb_jNhsuQL2uWoPK5zBJV6jDQ==</vt:lpwstr>
  </property>
</Properties>
</file>